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4" r:id="rId3"/>
    <p:sldId id="257" r:id="rId4"/>
    <p:sldId id="258" r:id="rId5"/>
    <p:sldId id="267" r:id="rId6"/>
    <p:sldId id="259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4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1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84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8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58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60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33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2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9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4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4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2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1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4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7DF03F-9FA6-4187-AEF8-9A127E08869D}" type="datetimeFigureOut">
              <a:rPr lang="en-US" smtClean="0"/>
              <a:pPr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EC0E-D376-4583-A8B1-8F1447B7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83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2030" y="9144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</a:rPr>
              <a:t>Predator State: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Corruption in a Council-Manager System – the Case of Bell, CA</a:t>
            </a:r>
            <a:endParaRPr lang="en-US" sz="3200" dirty="0">
              <a:effectLst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057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Tom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</a:rPr>
              <a:t>Hogen-Esch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Professor of Political Science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California State University Northridge</a:t>
            </a:r>
          </a:p>
          <a:p>
            <a:pPr algn="ctr"/>
            <a:endParaRPr lang="en-US" sz="1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Revisiting the Bell Corruption Scandal Conference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Chapman University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February 19, 2015</a:t>
            </a:r>
          </a:p>
          <a:p>
            <a:pPr algn="ctr"/>
            <a:endParaRPr lang="en-US" sz="1800" b="1" dirty="0">
              <a:solidFill>
                <a:schemeClr val="bg1"/>
              </a:solidFill>
            </a:endParaRPr>
          </a:p>
          <a:p>
            <a:pPr algn="ctr"/>
            <a:endParaRPr lang="en-US" sz="18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Corruption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Annual Compensation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City Manager: $1.5 million pay and benefits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Asst. City Manager: $376,000, Police Chief: $475,000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4 of 5 Council-members: $100,000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Illegal Taxes/Impounding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$5.6 million illegal taxes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Bet. 2,000-2,500 impounds ($800,000 revenues)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Convictions (2013)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Misappropriation of public funds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12 years in prison, restitution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Content Placeholder 5" descr="bell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41800" y="2174544"/>
            <a:ext cx="4521200" cy="3119627"/>
          </a:xfrm>
        </p:spPr>
      </p:pic>
      <p:sp>
        <p:nvSpPr>
          <p:cNvPr id="6" name="TextBox 5"/>
          <p:cNvSpPr txBox="1"/>
          <p:nvPr/>
        </p:nvSpPr>
        <p:spPr>
          <a:xfrm>
            <a:off x="4724400" y="5257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City Manager, Asst. City Manager and 2 members of the Bell City Council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effectLst/>
              </a:rPr>
              <a:t>Southeast LA </a:t>
            </a:r>
            <a:br>
              <a:rPr lang="en-US" sz="3600" dirty="0" smtClean="0">
                <a:effectLst/>
              </a:rPr>
            </a:br>
            <a:r>
              <a:rPr lang="en-US" sz="3600" dirty="0" smtClean="0">
                <a:effectLst/>
              </a:rPr>
              <a:t>“Gateway Cities</a:t>
            </a:r>
            <a:r>
              <a:rPr lang="en-US" sz="3600" dirty="0" smtClean="0">
                <a:solidFill>
                  <a:schemeClr val="bg1"/>
                </a:solidFill>
                <a:effectLst/>
              </a:rPr>
              <a:t>”</a:t>
            </a:r>
            <a:endParaRPr lang="en-US" sz="36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Content Placeholder 3" descr="bell region.w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77724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20" y="304800"/>
            <a:ext cx="7055380" cy="1400530"/>
          </a:xfrm>
        </p:spPr>
        <p:txBody>
          <a:bodyPr/>
          <a:lstStyle/>
          <a:p>
            <a:pPr algn="ctr"/>
            <a:r>
              <a:rPr lang="en-US" dirty="0" smtClean="0">
                <a:effectLst/>
              </a:rPr>
              <a:t>City of Bell</a:t>
            </a:r>
            <a:endParaRPr lang="en-US" dirty="0">
              <a:effectLst/>
            </a:endParaRPr>
          </a:p>
        </p:txBody>
      </p:sp>
      <p:pic>
        <p:nvPicPr>
          <p:cNvPr id="4" name="Content Placeholder 3" descr="bell city.wm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73914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224118"/>
            <a:ext cx="7055380" cy="918882"/>
          </a:xfrm>
        </p:spPr>
        <p:txBody>
          <a:bodyPr/>
          <a:lstStyle/>
          <a:p>
            <a:r>
              <a:rPr lang="en-US" sz="2400" dirty="0" smtClean="0"/>
              <a:t>How </a:t>
            </a:r>
            <a:r>
              <a:rPr lang="en-US" sz="2400" dirty="0"/>
              <a:t>Does Corruption Emerge in a System </a:t>
            </a:r>
            <a:r>
              <a:rPr lang="en-US" sz="2400" dirty="0" smtClean="0"/>
              <a:t>Designed </a:t>
            </a:r>
            <a:r>
              <a:rPr lang="en-US" sz="2400" dirty="0"/>
              <a:t>to Prevent Corruption?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1219200"/>
            <a:ext cx="5562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sz="2100" b="1" dirty="0" smtClean="0"/>
              <a:t>Machine Era (1870s – 1910)</a:t>
            </a:r>
          </a:p>
          <a:p>
            <a:pPr lvl="1"/>
            <a:r>
              <a:rPr lang="en-US" sz="2100" dirty="0" smtClean="0"/>
              <a:t>‘Spoil Systems’</a:t>
            </a:r>
          </a:p>
          <a:p>
            <a:pPr lvl="1"/>
            <a:endParaRPr lang="en-US" sz="1300" dirty="0"/>
          </a:p>
          <a:p>
            <a:r>
              <a:rPr lang="en-US" sz="2100" b="1" dirty="0" smtClean="0"/>
              <a:t>Progressive Movement (1900-1925)</a:t>
            </a:r>
          </a:p>
          <a:p>
            <a:pPr lvl="1"/>
            <a:r>
              <a:rPr lang="en-US" sz="2100" dirty="0"/>
              <a:t>Non-partisan elections</a:t>
            </a:r>
          </a:p>
          <a:p>
            <a:pPr lvl="1"/>
            <a:r>
              <a:rPr lang="en-US" sz="2100" dirty="0"/>
              <a:t>At-large elections</a:t>
            </a:r>
          </a:p>
          <a:p>
            <a:pPr lvl="1"/>
            <a:r>
              <a:rPr lang="en-US" sz="2100" dirty="0" smtClean="0"/>
              <a:t>City Manager governance</a:t>
            </a:r>
          </a:p>
          <a:p>
            <a:pPr lvl="1"/>
            <a:r>
              <a:rPr lang="en-US" sz="2100" dirty="0" smtClean="0"/>
              <a:t>Municipal bureaucracies</a:t>
            </a:r>
          </a:p>
          <a:p>
            <a:pPr lvl="1"/>
            <a:r>
              <a:rPr lang="en-US" sz="2100" dirty="0"/>
              <a:t>Off-cycle elections</a:t>
            </a:r>
            <a:endParaRPr lang="en-US" sz="2100" dirty="0" smtClean="0"/>
          </a:p>
          <a:p>
            <a:pPr lvl="1"/>
            <a:r>
              <a:rPr lang="en-US" sz="2100" dirty="0" smtClean="0"/>
              <a:t>Voter </a:t>
            </a:r>
            <a:r>
              <a:rPr lang="en-US" sz="2100" dirty="0"/>
              <a:t>registration/citizenship</a:t>
            </a:r>
          </a:p>
          <a:p>
            <a:endParaRPr lang="en-US" sz="1300" dirty="0" smtClean="0">
              <a:solidFill>
                <a:schemeClr val="tx2"/>
              </a:solidFill>
            </a:endParaRPr>
          </a:p>
          <a:p>
            <a:r>
              <a:rPr lang="en-US" sz="2100" b="1" dirty="0" smtClean="0">
                <a:solidFill>
                  <a:schemeClr val="tx2"/>
                </a:solidFill>
              </a:rPr>
              <a:t>Council-Manager System </a:t>
            </a:r>
          </a:p>
          <a:p>
            <a:pPr lvl="1"/>
            <a:r>
              <a:rPr lang="en-US" sz="2100" dirty="0" smtClean="0">
                <a:solidFill>
                  <a:schemeClr val="tx2"/>
                </a:solidFill>
              </a:rPr>
              <a:t>Common throughout US/California</a:t>
            </a:r>
          </a:p>
          <a:p>
            <a:pPr lvl="1"/>
            <a:r>
              <a:rPr lang="en-US" sz="2100" dirty="0" smtClean="0">
                <a:solidFill>
                  <a:schemeClr val="tx2"/>
                </a:solidFill>
              </a:rPr>
              <a:t>Product of ethnic conflict(Judd </a:t>
            </a:r>
            <a:r>
              <a:rPr lang="en-US" sz="2100" dirty="0">
                <a:solidFill>
                  <a:schemeClr val="tx2"/>
                </a:solidFill>
              </a:rPr>
              <a:t>and </a:t>
            </a:r>
            <a:r>
              <a:rPr lang="en-US" sz="2100" dirty="0" err="1">
                <a:solidFill>
                  <a:schemeClr val="tx2"/>
                </a:solidFill>
              </a:rPr>
              <a:t>Swanstrom</a:t>
            </a:r>
            <a:r>
              <a:rPr lang="en-US" sz="2100" dirty="0">
                <a:solidFill>
                  <a:schemeClr val="tx2"/>
                </a:solidFill>
              </a:rPr>
              <a:t> 2002, Bridges </a:t>
            </a:r>
            <a:r>
              <a:rPr lang="en-US" sz="2100" dirty="0" smtClean="0">
                <a:solidFill>
                  <a:schemeClr val="tx2"/>
                </a:solidFill>
              </a:rPr>
              <a:t>1997</a:t>
            </a:r>
            <a:r>
              <a:rPr lang="en-US" sz="2100" dirty="0">
                <a:solidFill>
                  <a:schemeClr val="tx2"/>
                </a:solidFill>
              </a:rPr>
              <a:t>)</a:t>
            </a:r>
            <a:endParaRPr lang="en-US" sz="2100" dirty="0" smtClean="0">
              <a:solidFill>
                <a:schemeClr val="tx2"/>
              </a:solidFill>
            </a:endParaRPr>
          </a:p>
          <a:p>
            <a:pPr lvl="1"/>
            <a:r>
              <a:rPr lang="en-US" sz="2100" dirty="0" smtClean="0">
                <a:solidFill>
                  <a:schemeClr val="tx2"/>
                </a:solidFill>
              </a:rPr>
              <a:t>Depresses voter turnout in immigrant </a:t>
            </a:r>
            <a:r>
              <a:rPr lang="en-US" sz="2100" dirty="0">
                <a:solidFill>
                  <a:schemeClr val="tx2"/>
                </a:solidFill>
              </a:rPr>
              <a:t>and </a:t>
            </a:r>
            <a:r>
              <a:rPr lang="en-US" sz="2100" dirty="0" smtClean="0">
                <a:solidFill>
                  <a:schemeClr val="tx2"/>
                </a:solidFill>
              </a:rPr>
              <a:t>minority communities (Caren 2007, </a:t>
            </a:r>
            <a:r>
              <a:rPr lang="en-US" sz="2100" dirty="0" err="1" smtClean="0">
                <a:solidFill>
                  <a:schemeClr val="tx2"/>
                </a:solidFill>
              </a:rPr>
              <a:t>Hajnal</a:t>
            </a:r>
            <a:r>
              <a:rPr lang="en-US" sz="2100" dirty="0" smtClean="0">
                <a:solidFill>
                  <a:schemeClr val="tx2"/>
                </a:solidFill>
              </a:rPr>
              <a:t> and Lewis 2003)</a:t>
            </a:r>
            <a:endParaRPr lang="en-US" sz="2100" dirty="0">
              <a:solidFill>
                <a:schemeClr val="tx2"/>
              </a:solidFill>
            </a:endParaRPr>
          </a:p>
          <a:p>
            <a:pPr lvl="1"/>
            <a:r>
              <a:rPr lang="en-US" sz="2100" dirty="0" smtClean="0"/>
              <a:t>Alternative form of ‘political monopoly’ (</a:t>
            </a:r>
            <a:r>
              <a:rPr lang="en-US" sz="2100" dirty="0" err="1" smtClean="0"/>
              <a:t>Trounstine</a:t>
            </a:r>
            <a:r>
              <a:rPr lang="en-US" sz="2100" dirty="0" smtClean="0"/>
              <a:t> 2008)</a:t>
            </a:r>
            <a:endParaRPr lang="en-US" sz="2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1295400"/>
            <a:ext cx="427415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4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</a:rPr>
              <a:t>Ethnic Change, 1970-2010</a:t>
            </a:r>
            <a:endParaRPr lang="en-US" sz="3200" dirty="0">
              <a:effectLst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2164" y="6019800"/>
            <a:ext cx="55066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Source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: 1970, 1980, 1990, 2000, 2010 U.S. Census.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* The 1970 Census used the term “Spanish” to denote individuals from Latin America.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</a:rPr>
              <a:t>**This category applies only to 2000 and 2010.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71933"/>
              </p:ext>
            </p:extLst>
          </p:nvPr>
        </p:nvGraphicFramePr>
        <p:xfrm>
          <a:off x="685800" y="990600"/>
          <a:ext cx="7772400" cy="5226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690"/>
                <a:gridCol w="1126600"/>
                <a:gridCol w="1229018"/>
                <a:gridCol w="1229018"/>
                <a:gridCol w="1217638"/>
                <a:gridCol w="1331436"/>
              </a:tblGrid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Ethnic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Group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1970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1980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1990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White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16,669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(76%)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3,345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(13%)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3,663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(11%)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2,132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1,728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(5%)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Hispanic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4,476*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(21%)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16,028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(63%)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29,483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(86%)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33,328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(91%)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33,028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(93%)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Black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(.01%)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(.03%)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274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(.08%)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468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(1.5%)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(.6%)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Asian/PI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470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(1.4%)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(1.5%)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(.7%)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Native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American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263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(.01%)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335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(.01%)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287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(.08%)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(1.6%)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(.06%)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6096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Two or More Races**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1,751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(4.8%)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(.4%)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450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21,830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25,449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34,221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36,664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35,477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20" y="452718"/>
            <a:ext cx="7055380" cy="1400530"/>
          </a:xfrm>
        </p:spPr>
        <p:txBody>
          <a:bodyPr/>
          <a:lstStyle/>
          <a:p>
            <a:pPr algn="ctr"/>
            <a:r>
              <a:rPr lang="en-US" sz="3200" dirty="0" smtClean="0"/>
              <a:t>Turnout in State</a:t>
            </a:r>
            <a:br>
              <a:rPr lang="en-US" sz="3200" dirty="0" smtClean="0"/>
            </a:br>
            <a:r>
              <a:rPr lang="en-US" sz="3200" dirty="0" smtClean="0"/>
              <a:t> and Federal Elections,</a:t>
            </a:r>
            <a:br>
              <a:rPr lang="en-US" sz="3200" dirty="0" smtClean="0"/>
            </a:br>
            <a:r>
              <a:rPr lang="en-US" sz="3200" dirty="0" smtClean="0"/>
              <a:t> 1980-2014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425519"/>
              </p:ext>
            </p:extLst>
          </p:nvPr>
        </p:nvGraphicFramePr>
        <p:xfrm>
          <a:off x="946673" y="2895600"/>
          <a:ext cx="7054327" cy="157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61"/>
                <a:gridCol w="1007761"/>
                <a:gridCol w="1007761"/>
                <a:gridCol w="1007761"/>
                <a:gridCol w="1007761"/>
                <a:gridCol w="1007761"/>
                <a:gridCol w="1007761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County RV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County VA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Ave. Turnout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3306" y="4419600"/>
            <a:ext cx="69252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Source</a:t>
            </a:r>
            <a:r>
              <a:rPr lang="en-US" sz="1400" dirty="0"/>
              <a:t>: Los Angeles County Registrar of Voters; California Secretary of State; </a:t>
            </a:r>
            <a:endParaRPr lang="en-US" sz="1400" dirty="0" smtClean="0"/>
          </a:p>
          <a:p>
            <a:r>
              <a:rPr lang="en-US" sz="1400" dirty="0" smtClean="0"/>
              <a:t>1980</a:t>
            </a:r>
            <a:r>
              <a:rPr lang="en-US" sz="1400" dirty="0"/>
              <a:t>, 1990, 2000, 2010 U.S. Census</a:t>
            </a:r>
          </a:p>
          <a:p>
            <a:r>
              <a:rPr lang="en-US" sz="1400" dirty="0" smtClean="0"/>
              <a:t>PP=Presidential </a:t>
            </a:r>
            <a:r>
              <a:rPr lang="en-US" sz="1400" dirty="0"/>
              <a:t>Primary; GP=Gubernatorial Primary; PG=Presidential General;</a:t>
            </a:r>
          </a:p>
          <a:p>
            <a:r>
              <a:rPr lang="en-US" sz="1400" dirty="0" smtClean="0"/>
              <a:t>GG=Gubernatorial </a:t>
            </a:r>
            <a:r>
              <a:rPr lang="en-US" sz="1400" dirty="0"/>
              <a:t>General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537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12580" cy="1400530"/>
          </a:xfrm>
        </p:spPr>
        <p:txBody>
          <a:bodyPr/>
          <a:lstStyle/>
          <a:p>
            <a:pPr algn="ctr"/>
            <a:r>
              <a:rPr lang="en-US" sz="2800" dirty="0" smtClean="0"/>
              <a:t>Turnout Bell City Elections, 1980-2013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272029"/>
              </p:ext>
            </p:extLst>
          </p:nvPr>
        </p:nvGraphicFramePr>
        <p:xfrm>
          <a:off x="1676400" y="842505"/>
          <a:ext cx="5410201" cy="5253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11"/>
                <a:gridCol w="1214813"/>
                <a:gridCol w="1675177"/>
              </a:tblGrid>
              <a:tr h="4667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Election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Reg. Voters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Voting-age Adults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March 5, 2013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March 8, 2011**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March 3, 2009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24%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0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March 6, 2007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6%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2%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November 29, 2005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4%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.02%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March 8, 2005*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November 4, 2003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10%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4%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March 4, 2003*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--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--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March 6, 2001*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August 26, 1997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13%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March 4, 1997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36%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12, 1994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51%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 April 14, 1992*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--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--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10, 1990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20%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12, 1988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39%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8, 1986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26%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10, 1984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34%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13, 1982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88%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April 8, 1980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30%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10%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33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Ave. Turnout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29%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9%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6106180"/>
            <a:ext cx="4514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Source</a:t>
            </a:r>
            <a:r>
              <a:rPr lang="en-US" sz="1400" dirty="0"/>
              <a:t>: City Clerk, City of Bell; LA County Registrar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*</a:t>
            </a:r>
            <a:r>
              <a:rPr lang="en-US" sz="1400" dirty="0"/>
              <a:t>Uncontested Election; **Recall Election</a:t>
            </a:r>
          </a:p>
        </p:txBody>
      </p:sp>
    </p:spTree>
    <p:extLst>
      <p:ext uri="{BB962C8B-B14F-4D97-AF65-F5344CB8AC3E}">
        <p14:creationId xmlns:p14="http://schemas.microsoft.com/office/powerpoint/2010/main" val="150952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275870"/>
            <a:ext cx="7055380" cy="1400530"/>
          </a:xfrm>
        </p:spPr>
        <p:txBody>
          <a:bodyPr/>
          <a:lstStyle/>
          <a:p>
            <a:pPr algn="ctr"/>
            <a:r>
              <a:rPr lang="en-US" dirty="0" smtClean="0"/>
              <a:t>Rethinking Civic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205319"/>
            <a:ext cx="6711654" cy="4195481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Council-Manager System</a:t>
            </a:r>
          </a:p>
          <a:p>
            <a:pPr lvl="1"/>
            <a:r>
              <a:rPr lang="en-US" dirty="0"/>
              <a:t>Ill-suited to governance of high-immigration cities</a:t>
            </a:r>
          </a:p>
          <a:p>
            <a:pPr lvl="1"/>
            <a:r>
              <a:rPr lang="en-US" dirty="0" smtClean="0"/>
              <a:t>Biases against participation produces civic disengagement and invites corruption</a:t>
            </a:r>
          </a:p>
          <a:p>
            <a:endParaRPr lang="en-US" dirty="0" smtClean="0"/>
          </a:p>
          <a:p>
            <a:r>
              <a:rPr lang="en-US" b="1" dirty="0" smtClean="0"/>
              <a:t>Reforms</a:t>
            </a:r>
          </a:p>
          <a:p>
            <a:pPr lvl="1"/>
            <a:r>
              <a:rPr lang="en-US" dirty="0" smtClean="0"/>
              <a:t>At-large elections (Anaheim, Whittier, Palmdale, etc.)</a:t>
            </a:r>
          </a:p>
          <a:p>
            <a:pPr lvl="1"/>
            <a:r>
              <a:rPr lang="en-US" dirty="0" smtClean="0"/>
              <a:t>Align elections with state primary and general elections</a:t>
            </a:r>
          </a:p>
          <a:p>
            <a:pPr lvl="2"/>
            <a:r>
              <a:rPr lang="en-US" dirty="0" smtClean="0"/>
              <a:t>City of LA, 1 &amp; 2  (state and federal elections)</a:t>
            </a:r>
          </a:p>
          <a:p>
            <a:pPr lvl="1"/>
            <a:r>
              <a:rPr lang="en-US" dirty="0" smtClean="0"/>
              <a:t>Non-citizen voting? (</a:t>
            </a:r>
            <a:r>
              <a:rPr lang="en-US" dirty="0" err="1" smtClean="0"/>
              <a:t>Hayduk</a:t>
            </a:r>
            <a:r>
              <a:rPr lang="en-US" dirty="0" smtClean="0"/>
              <a:t>, 2006)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6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812</TotalTime>
  <Words>806</Words>
  <Application>Microsoft Macintosh PowerPoint</Application>
  <PresentationFormat>On-screen Show (4:3)</PresentationFormat>
  <Paragraphs>232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Predator State: Corruption in a Council-Manager System – the Case of Bell, CA</vt:lpstr>
      <vt:lpstr>Corruption</vt:lpstr>
      <vt:lpstr>Southeast LA  “Gateway Cities”</vt:lpstr>
      <vt:lpstr>City of Bell</vt:lpstr>
      <vt:lpstr>How Does Corruption Emerge in a System Designed to Prevent Corruption?</vt:lpstr>
      <vt:lpstr>Ethnic Change, 1970-2010</vt:lpstr>
      <vt:lpstr>Turnout in State  and Federal Elections,  1980-2014</vt:lpstr>
      <vt:lpstr>Turnout Bell City Elections, 1980-2013</vt:lpstr>
      <vt:lpstr>Rethinking Civic Engagement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Failed State: Municipal Corruption and the Collapse  of Democratic Institutions in Bell, CA</dc:title>
  <dc:creator>Fred</dc:creator>
  <cp:lastModifiedBy>Microsoft Office User</cp:lastModifiedBy>
  <cp:revision>59</cp:revision>
  <dcterms:created xsi:type="dcterms:W3CDTF">2011-04-18T17:44:55Z</dcterms:created>
  <dcterms:modified xsi:type="dcterms:W3CDTF">2015-02-20T22:19:47Z</dcterms:modified>
</cp:coreProperties>
</file>